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662" r:id="rId2"/>
    <p:sldId id="707" r:id="rId3"/>
    <p:sldId id="665" r:id="rId4"/>
    <p:sldId id="686" r:id="rId5"/>
    <p:sldId id="708" r:id="rId6"/>
    <p:sldId id="709" r:id="rId7"/>
    <p:sldId id="688" r:id="rId8"/>
    <p:sldId id="689" r:id="rId9"/>
    <p:sldId id="719" r:id="rId10"/>
    <p:sldId id="714" r:id="rId11"/>
    <p:sldId id="715" r:id="rId12"/>
    <p:sldId id="713" r:id="rId13"/>
    <p:sldId id="691" r:id="rId14"/>
    <p:sldId id="717" r:id="rId15"/>
    <p:sldId id="692" r:id="rId16"/>
    <p:sldId id="673" r:id="rId17"/>
    <p:sldId id="720" r:id="rId1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03" charset="0"/>
        <a:ea typeface="ＭＳ Ｐゴシック" pitchFamily="-103" charset="-128"/>
        <a:cs typeface="ＭＳ Ｐゴシック" pitchFamily="-10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92F"/>
    <a:srgbClr val="FF0000"/>
    <a:srgbClr val="FF8000"/>
    <a:srgbClr val="00FFFF"/>
    <a:srgbClr val="00FF00"/>
    <a:srgbClr val="FFFFFF"/>
    <a:srgbClr val="000000"/>
    <a:srgbClr val="000099"/>
    <a:srgbClr val="FFFF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58" y="36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196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4978FA-1A81-7045-8D7F-2C35CD63A4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34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07BF79-95DF-6A40-AD87-5F403E2EC7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27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hyperlink" Target="http://intra-apps.cdc.gov/cdcidentity/download/logodownload/183.exe" TargetMode="External"/><Relationship Id="rId4" Type="http://schemas.openxmlformats.org/officeDocument/2006/relationships/oleObject" Target="../embeddings/oleObject3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4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 descr="hhsblack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405765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48600" y="4443412"/>
            <a:ext cx="12954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9260C5-3E88-A14A-B474-43B3A4D3BC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57D07C1A-A2FB-8E4C-B5A3-81BF8137F51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05911-0F04-CD48-9AAD-49CCDA07D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457200"/>
            <a:ext cx="196215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3405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9B67ADE8-CE24-0B49-A757-CC997DED8B7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A8FAE-3640-FF46-9B8B-CE82BE3A8F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9F93E6B1-DFD2-374D-9503-761EAAC1A3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FCC78-B1C2-974B-95AB-F32C2DEB7C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BD79FD15-0710-F849-98E5-40F1C1877E0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80698-EB2F-004A-8A19-D452985854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464E05AC-FA0A-F247-A86F-0B787D5599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B2842-8E3E-BC47-84E7-2C1A38CF61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559F895D-6DAC-E243-ADA4-35F8AA11944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0B05D-9695-B342-82C2-732DD64F85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58F23429-0312-074E-A0E9-11A4E1F05D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ED06C-327D-6742-8B5A-0DC27CC2FB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1A1DEC28-2A5C-5748-A36B-4578B8E36DD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08774-D7BE-EB48-8511-7D5CD4271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B1803192-36C6-C54A-8D9B-729E5B891DD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82756-7578-064B-916E-F8516B03D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January 2005</a:t>
            </a:r>
          </a:p>
          <a:p>
            <a:r>
              <a:rPr lang="en-US"/>
              <a:t>Slide </a:t>
            </a:r>
            <a:fld id="{03D0C261-D5D8-7F49-BC2A-5C93EA89BB8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5E6DC-3F78-404E-BA4D-70E1CDB66D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9E87A7-4532-A640-9DC8-7E7FA87BF350}" type="slidenum">
              <a:rPr lang="en-US"/>
              <a:pPr/>
              <a:t>‹#›</a:t>
            </a:fld>
            <a:endParaRPr lang="en-US"/>
          </a:p>
        </p:txBody>
      </p:sp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047750"/>
          <a:ext cx="609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14" imgW="0" imgH="0" progId="PowerPoint.Show.8">
                  <p:embed/>
                </p:oleObj>
              </mc:Choice>
              <mc:Fallback>
                <p:oleObj r:id="rId14" imgW="0" imgH="0" progId="PowerPoint.Show.8">
                  <p:embed/>
                  <p:pic>
                    <p:nvPicPr>
                      <p:cNvPr id="0" name="Base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47750"/>
                        <a:ext cx="609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9" Type="http://schemas.openxmlformats.org/officeDocument/2006/relationships/image" Target="../media/image57.jpeg"/><Relationship Id="rId3" Type="http://schemas.openxmlformats.org/officeDocument/2006/relationships/image" Target="../media/image21.jpeg"/><Relationship Id="rId21" Type="http://schemas.openxmlformats.org/officeDocument/2006/relationships/image" Target="../media/image39.jpeg"/><Relationship Id="rId34" Type="http://schemas.openxmlformats.org/officeDocument/2006/relationships/image" Target="../media/image52.jpeg"/><Relationship Id="rId42" Type="http://schemas.openxmlformats.org/officeDocument/2006/relationships/image" Target="../media/image5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png"/><Relationship Id="rId33" Type="http://schemas.openxmlformats.org/officeDocument/2006/relationships/image" Target="../media/image51.jpeg"/><Relationship Id="rId38" Type="http://schemas.openxmlformats.org/officeDocument/2006/relationships/image" Target="../media/image56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41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32" Type="http://schemas.openxmlformats.org/officeDocument/2006/relationships/image" Target="../media/image50.png"/><Relationship Id="rId37" Type="http://schemas.openxmlformats.org/officeDocument/2006/relationships/image" Target="../media/image55.jpeg"/><Relationship Id="rId40" Type="http://schemas.openxmlformats.org/officeDocument/2006/relationships/image" Target="../media/image58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36" Type="http://schemas.openxmlformats.org/officeDocument/2006/relationships/image" Target="../media/image54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31" Type="http://schemas.openxmlformats.org/officeDocument/2006/relationships/image" Target="../media/image49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Relationship Id="rId35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59.jpe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2" descr="TRACK-TBI_v4-RGB LOGO 3-24-1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71650"/>
            <a:ext cx="4245941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52400" y="3771901"/>
            <a:ext cx="8839200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0000FF"/>
                </a:solidFill>
                <a:latin typeface="Arial" pitchFamily="-103" charset="0"/>
              </a:rPr>
              <a:t>Geoffrey </a:t>
            </a:r>
            <a:r>
              <a:rPr lang="en-US" dirty="0">
                <a:solidFill>
                  <a:srgbClr val="0000FF"/>
                </a:solidFill>
                <a:latin typeface="Arial" pitchFamily="-103" charset="0"/>
              </a:rPr>
              <a:t>Manley, MD, </a:t>
            </a:r>
            <a:r>
              <a:rPr lang="en-US" dirty="0" smtClean="0">
                <a:solidFill>
                  <a:srgbClr val="0000FF"/>
                </a:solidFill>
                <a:latin typeface="Arial" pitchFamily="-103" charset="0"/>
              </a:rPr>
              <a:t>PhD, on behalf of the </a:t>
            </a:r>
          </a:p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Arial" pitchFamily="-103" charset="0"/>
              </a:rPr>
              <a:t>TRACK-TBI and TED Investigators</a:t>
            </a:r>
            <a:endParaRPr lang="en-US" sz="3200" b="1" dirty="0">
              <a:solidFill>
                <a:srgbClr val="0000FF"/>
              </a:solidFill>
              <a:latin typeface="Arial" pitchFamily="-103" charset="0"/>
            </a:endParaRPr>
          </a:p>
          <a:p>
            <a:pPr algn="ctr">
              <a:lnSpc>
                <a:spcPct val="120000"/>
              </a:lnSpc>
            </a:pPr>
            <a:endParaRPr lang="en-US" sz="900" dirty="0">
              <a:solidFill>
                <a:srgbClr val="0000FF"/>
              </a:solidFill>
              <a:latin typeface="Arial" pitchFamily="-103" charset="0"/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3348700" y="4743450"/>
            <a:ext cx="24466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Arial" pitchFamily="-103" charset="0"/>
              </a:rPr>
              <a:t>manleyg@ucsf.edu</a:t>
            </a:r>
            <a:endParaRPr lang="en-US" sz="2000" i="1" dirty="0">
              <a:solidFill>
                <a:srgbClr val="FF0000"/>
              </a:solidFill>
              <a:latin typeface="Arial" pitchFamily="-103" charset="0"/>
            </a:endParaRPr>
          </a:p>
        </p:txBody>
      </p:sp>
      <p:pic>
        <p:nvPicPr>
          <p:cNvPr id="7" name="Picture 6" descr="Presentation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000250"/>
            <a:ext cx="3700714" cy="1257300"/>
          </a:xfrm>
          <a:prstGeom prst="rect">
            <a:avLst/>
          </a:prstGeom>
        </p:spPr>
      </p:pic>
      <p:sp>
        <p:nvSpPr>
          <p:cNvPr id="8" name="Rectangle 6"/>
          <p:cNvSpPr>
            <a:spLocks/>
          </p:cNvSpPr>
          <p:nvPr/>
        </p:nvSpPr>
        <p:spPr bwMode="auto">
          <a:xfrm>
            <a:off x="152400" y="665560"/>
            <a:ext cx="8839200" cy="6488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3" bIns="0" anchor="ctr">
            <a:prstTxWarp prst="textNoShape">
              <a:avLst/>
            </a:prstTxWarp>
          </a:bodyPr>
          <a:lstStyle/>
          <a:p>
            <a:pPr marL="36513" algn="ctr">
              <a:spcAft>
                <a:spcPts val="600"/>
              </a:spcAft>
            </a:pPr>
            <a:endParaRPr lang="en-US" sz="1100" b="1" dirty="0"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  <a:p>
            <a:pPr marL="36513" algn="ctr">
              <a:spcAft>
                <a:spcPts val="600"/>
              </a:spcAft>
            </a:pPr>
            <a:r>
              <a:rPr lang="en-US" sz="3600" b="1" i="1" dirty="0" smtClean="0"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TBI – A Field Moving from Competition</a:t>
            </a:r>
          </a:p>
          <a:p>
            <a:pPr marL="36513" algn="ctr">
              <a:spcAft>
                <a:spcPts val="600"/>
              </a:spcAft>
            </a:pPr>
            <a:r>
              <a:rPr lang="en-US" sz="3600" b="1" i="1" dirty="0" smtClean="0"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to Collaboration</a:t>
            </a:r>
            <a:endParaRPr lang="en-US" sz="3600" b="1" i="1" dirty="0"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 bwMode="auto">
          <a:xfrm>
            <a:off x="381000" y="1943101"/>
            <a:ext cx="8229600" cy="6488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3" bIns="0" anchor="ctr">
            <a:prstTxWarp prst="textNoShape">
              <a:avLst/>
            </a:prstTxWarp>
          </a:bodyPr>
          <a:lstStyle/>
          <a:p>
            <a:pPr marL="36513" algn="ctr">
              <a:lnSpc>
                <a:spcPct val="120000"/>
              </a:lnSpc>
              <a:spcAft>
                <a:spcPts val="600"/>
              </a:spcAft>
            </a:pPr>
            <a:r>
              <a:rPr lang="en-US" sz="5400" dirty="0" smtClean="0"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Is this Model of Collaboration </a:t>
            </a:r>
          </a:p>
          <a:p>
            <a:pPr marL="36513" algn="ctr">
              <a:lnSpc>
                <a:spcPct val="120000"/>
              </a:lnSpc>
              <a:spcAft>
                <a:spcPts val="600"/>
              </a:spcAft>
            </a:pPr>
            <a:r>
              <a:rPr lang="en-US" sz="5400" dirty="0" smtClean="0"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Working ?</a:t>
            </a:r>
            <a:endParaRPr lang="en-US" sz="5400" dirty="0"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219200" y="1771650"/>
            <a:ext cx="5867400" cy="914400"/>
            <a:chOff x="2209800" y="1371600"/>
            <a:chExt cx="4800600" cy="1143000"/>
          </a:xfrm>
        </p:grpSpPr>
        <p:pic>
          <p:nvPicPr>
            <p:cNvPr id="7" name="Picture 2" descr="Nancy Temkin Head Shot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09800" y="1371600"/>
              <a:ext cx="762000" cy="874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 descr="Pratik Mukherjee Head Shot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86400" y="1371600"/>
              <a:ext cx="685800" cy="938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 descr="Joe Giacino Head Shot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0" y="1371600"/>
              <a:ext cx="7620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Claudia Robertson Head Shot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86200" y="1371600"/>
              <a:ext cx="846667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 descr="David Okonkwo Head Shot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57057" y="1371600"/>
              <a:ext cx="653143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6248400" y="1371600"/>
              <a:ext cx="762000" cy="1143000"/>
              <a:chOff x="5105400" y="1371600"/>
              <a:chExt cx="762000" cy="1143000"/>
            </a:xfrm>
          </p:grpSpPr>
          <p:pic>
            <p:nvPicPr>
              <p:cNvPr id="13" name="Picture 6" descr="Ramon Diaz-Arrastia Head Shot.jp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105400" y="1371600"/>
                <a:ext cx="76200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5105400" y="2286000"/>
                <a:ext cx="7620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pic>
        <p:nvPicPr>
          <p:cNvPr id="15" name="Picture 13" descr="Maas_UZA Head Shot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1771650"/>
            <a:ext cx="762000" cy="86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Menon Photo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86400" y="2686051"/>
            <a:ext cx="978696" cy="60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jonathan_rosand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52400" y="3543064"/>
            <a:ext cx="800100" cy="80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R_Zafonte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1044740" y="2571750"/>
            <a:ext cx="784060" cy="74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24153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3810000" y="3143251"/>
            <a:ext cx="707636" cy="63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rmerchan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7620001" y="2571750"/>
            <a:ext cx="573657" cy="64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photo153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2895600" y="2686050"/>
            <a:ext cx="598188" cy="62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 descr="Bullock,_M.D_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flipH="1">
            <a:off x="7186972" y="3314701"/>
            <a:ext cx="737828" cy="80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Adeoye_Opeolu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flipH="1">
            <a:off x="6553201" y="2514600"/>
            <a:ext cx="813309" cy="7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 descr="physician-photo.aspx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flipH="1">
            <a:off x="8229600" y="4286250"/>
            <a:ext cx="637816" cy="67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4" descr="corrigan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flipH="1">
            <a:off x="2819400" y="4343400"/>
            <a:ext cx="826518" cy="61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5" descr="McAllister_B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flipH="1">
            <a:off x="4648201" y="3511557"/>
            <a:ext cx="709523" cy="71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6" descr="Mark_Sherer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flipH="1">
            <a:off x="6248400" y="3457575"/>
            <a:ext cx="8001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7" descr="batjer-hunt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flipH="1">
            <a:off x="1981201" y="4135794"/>
            <a:ext cx="754811" cy="77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0" descr="Puccio_Ava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flipH="1">
            <a:off x="1143001" y="4229100"/>
            <a:ext cx="626493" cy="70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1" descr="schnyer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flipH="1">
            <a:off x="5461734" y="3543300"/>
            <a:ext cx="710466" cy="50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2" descr="alex_valadka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flipH="1">
            <a:off x="1143000" y="3371851"/>
            <a:ext cx="741602" cy="72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3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 flipH="1">
            <a:off x="3657601" y="2571750"/>
            <a:ext cx="635929" cy="51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4" descr="dikmen_280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 flipH="1">
            <a:off x="7315201" y="1771650"/>
            <a:ext cx="701975" cy="70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5" descr="Stein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 flipH="1">
            <a:off x="152400" y="2673963"/>
            <a:ext cx="884342" cy="80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6" descr="JoelKramer_0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 flipH="1">
            <a:off x="3810000" y="4514850"/>
            <a:ext cx="943514" cy="52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7" descr="chesnut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 flipH="1">
            <a:off x="2057400" y="3338862"/>
            <a:ext cx="663290" cy="66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8" descr="Richard-Ellenbogen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 flipH="1">
            <a:off x="2057400" y="2628900"/>
            <a:ext cx="671782" cy="50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9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 flipH="1">
            <a:off x="304801" y="4400550"/>
            <a:ext cx="536859" cy="53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0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 flipH="1">
            <a:off x="3886200" y="3829050"/>
            <a:ext cx="668008" cy="66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7" descr="duhaime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 flipH="1">
            <a:off x="4572001" y="2571751"/>
            <a:ext cx="754811" cy="78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9" descr="schneider3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 flipH="1">
            <a:off x="2983932" y="3498282"/>
            <a:ext cx="673669" cy="67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McCrea_Michael.jp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153400" y="1771650"/>
            <a:ext cx="762000" cy="742950"/>
          </a:xfrm>
          <a:prstGeom prst="rect">
            <a:avLst/>
          </a:prstGeom>
        </p:spPr>
      </p:pic>
      <p:pic>
        <p:nvPicPr>
          <p:cNvPr id="43" name="Picture 42" descr="1402505680299.jp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172201" y="4229166"/>
            <a:ext cx="913267" cy="685735"/>
          </a:xfrm>
          <a:prstGeom prst="rect">
            <a:avLst/>
          </a:prstGeom>
        </p:spPr>
      </p:pic>
      <p:pic>
        <p:nvPicPr>
          <p:cNvPr id="44" name="Picture 43" descr="image001.jp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305801" y="2571750"/>
            <a:ext cx="687993" cy="721519"/>
          </a:xfrm>
          <a:prstGeom prst="rect">
            <a:avLst/>
          </a:prstGeom>
        </p:spPr>
      </p:pic>
      <p:pic>
        <p:nvPicPr>
          <p:cNvPr id="45" name="Picture 44" descr="wayne_gordon_2011-e1394945138664.jp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153400" y="3344779"/>
            <a:ext cx="762000" cy="827171"/>
          </a:xfrm>
          <a:prstGeom prst="rect">
            <a:avLst/>
          </a:prstGeom>
        </p:spPr>
      </p:pic>
      <p:pic>
        <p:nvPicPr>
          <p:cNvPr id="46" name="Picture 45" descr="GUSKIEWICZ1.jp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flipH="1">
            <a:off x="7162800" y="4171950"/>
            <a:ext cx="812714" cy="914400"/>
          </a:xfrm>
          <a:prstGeom prst="rect">
            <a:avLst/>
          </a:prstGeom>
        </p:spPr>
      </p:pic>
      <p:pic>
        <p:nvPicPr>
          <p:cNvPr id="47" name="Picture 46" descr="a_toga_arthur_crop.jp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105400" y="4286250"/>
            <a:ext cx="838200" cy="726763"/>
          </a:xfrm>
          <a:prstGeom prst="rect">
            <a:avLst/>
          </a:prstGeom>
        </p:spPr>
      </p:pic>
      <p:pic>
        <p:nvPicPr>
          <p:cNvPr id="48" name="Picture 52" descr="TRACK-TBI_v4-RGB LOGO 3-24-13.pdf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38101" y="-114300"/>
            <a:ext cx="4409246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>
            <a:spLocks/>
          </p:cNvSpPr>
          <p:nvPr/>
        </p:nvSpPr>
        <p:spPr bwMode="auto">
          <a:xfrm>
            <a:off x="3962400" y="514351"/>
            <a:ext cx="5105400" cy="6488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3" bIns="0" anchor="ctr">
            <a:prstTxWarp prst="textNoShape">
              <a:avLst/>
            </a:prstTxWarp>
          </a:bodyPr>
          <a:lstStyle/>
          <a:p>
            <a:pPr marL="36513" algn="ctr">
              <a:lnSpc>
                <a:spcPct val="70000"/>
              </a:lnSpc>
              <a:spcAft>
                <a:spcPts val="600"/>
              </a:spcAft>
            </a:pPr>
            <a:r>
              <a:rPr lang="en-US" sz="4800" dirty="0" smtClean="0">
                <a:solidFill>
                  <a:srgbClr val="C5092F"/>
                </a:solidFill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“Dream” Team</a:t>
            </a:r>
          </a:p>
          <a:p>
            <a:pPr marL="36513" algn="ctr">
              <a:lnSpc>
                <a:spcPct val="70000"/>
              </a:lnSpc>
              <a:spcAft>
                <a:spcPts val="600"/>
              </a:spcAft>
            </a:pPr>
            <a:r>
              <a:rPr lang="en-US" sz="4800" dirty="0" smtClean="0">
                <a:solidFill>
                  <a:srgbClr val="C5092F"/>
                </a:solidFill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Science</a:t>
            </a:r>
            <a:endParaRPr lang="en-US" sz="4800" dirty="0">
              <a:solidFill>
                <a:srgbClr val="C5092F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  <p:pic>
        <p:nvPicPr>
          <p:cNvPr id="51" name="Picture 1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 r="22156" b="14926"/>
          <a:stretch>
            <a:fillRect/>
          </a:stretch>
        </p:blipFill>
        <p:spPr bwMode="auto">
          <a:xfrm>
            <a:off x="346076" y="1371600"/>
            <a:ext cx="3768725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4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1158876" y="4441135"/>
            <a:ext cx="69183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sz="4000" b="1" i="1" dirty="0" smtClean="0">
                <a:solidFill>
                  <a:srgbClr val="0000FF"/>
                </a:solidFill>
                <a:cs typeface="Arial" charset="0"/>
              </a:rPr>
              <a:t>“</a:t>
            </a:r>
            <a:r>
              <a:rPr lang="en-US" altLang="ja-JP" sz="4000" b="1" i="1" dirty="0" smtClean="0">
                <a:solidFill>
                  <a:srgbClr val="0000FF"/>
                </a:solidFill>
                <a:cs typeface="Arial" charset="0"/>
              </a:rPr>
              <a:t>T</a:t>
            </a:r>
            <a:r>
              <a:rPr lang="en-US" sz="4000" b="1" i="1" dirty="0" smtClean="0">
                <a:solidFill>
                  <a:srgbClr val="0000FF"/>
                </a:solidFill>
                <a:cs typeface="Arial" charset="0"/>
              </a:rPr>
              <a:t>he </a:t>
            </a:r>
            <a:r>
              <a:rPr lang="en-US" sz="4000" b="1" i="1" dirty="0" err="1">
                <a:solidFill>
                  <a:srgbClr val="0000FF"/>
                </a:solidFill>
                <a:cs typeface="Arial" charset="0"/>
              </a:rPr>
              <a:t>Collaboratory</a:t>
            </a:r>
            <a:r>
              <a:rPr lang="ja-JP" altLang="en-US" sz="4000" b="1" i="1" dirty="0">
                <a:solidFill>
                  <a:srgbClr val="0000FF"/>
                </a:solidFill>
                <a:cs typeface="Arial" charset="0"/>
              </a:rPr>
              <a:t>”</a:t>
            </a:r>
            <a:endParaRPr lang="en-US" sz="3600" b="1" i="1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77566"/>
            <a:ext cx="5702300" cy="7643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692128"/>
            <a:ext cx="6896100" cy="6453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119438"/>
            <a:ext cx="7721600" cy="7917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2177653"/>
            <a:ext cx="6496050" cy="642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0769"/>
            <a:ext cx="6057900" cy="6881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484710"/>
            <a:ext cx="6121400" cy="6869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2914651"/>
            <a:ext cx="6242050" cy="6774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2" descr="TRACK-TBI_v4-RGB LOGO 3-24-13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" y="1"/>
            <a:ext cx="3276600" cy="114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28105"/>
            <a:ext cx="5435600" cy="5006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 r="22156" b="14926"/>
          <a:stretch>
            <a:fillRect/>
          </a:stretch>
        </p:blipFill>
        <p:spPr bwMode="auto">
          <a:xfrm>
            <a:off x="228601" y="1143001"/>
            <a:ext cx="3082925" cy="25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r="48889"/>
          <a:stretch>
            <a:fillRect/>
          </a:stretch>
        </p:blipFill>
        <p:spPr bwMode="auto">
          <a:xfrm>
            <a:off x="3550482" y="228600"/>
            <a:ext cx="315511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Screen Shot 2013-10-16 at 6.23.51 PM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150"/>
            <a:ext cx="180689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7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"/>
            <a:ext cx="8305800" cy="505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61950"/>
            <a:ext cx="7391400" cy="234315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r="48889"/>
          <a:stretch>
            <a:fillRect/>
          </a:stretch>
        </p:blipFill>
        <p:spPr bwMode="auto">
          <a:xfrm>
            <a:off x="1692709" y="2990851"/>
            <a:ext cx="5698692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500" y="4023123"/>
            <a:ext cx="2326379" cy="85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4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>
          <a:xfrm>
            <a:off x="4500563" y="2077641"/>
            <a:ext cx="1295400" cy="914400"/>
          </a:xfrm>
          <a:prstGeom prst="cube">
            <a:avLst/>
          </a:prstGeom>
          <a:solidFill>
            <a:srgbClr val="0033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76200" y="133350"/>
            <a:ext cx="899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3600" b="1" dirty="0">
                <a:solidFill>
                  <a:srgbClr val="00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TBI Endpoints Development Grant - TED</a:t>
            </a:r>
          </a:p>
        </p:txBody>
      </p:sp>
      <p:sp>
        <p:nvSpPr>
          <p:cNvPr id="7" name="Cube 6"/>
          <p:cNvSpPr/>
          <p:nvPr/>
        </p:nvSpPr>
        <p:spPr>
          <a:xfrm>
            <a:off x="6794500" y="2958704"/>
            <a:ext cx="1295400" cy="914400"/>
          </a:xfrm>
          <a:prstGeom prst="cube">
            <a:avLst/>
          </a:prstGeom>
          <a:solidFill>
            <a:srgbClr val="0033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1993900" y="3554016"/>
            <a:ext cx="1295400" cy="914400"/>
          </a:xfrm>
          <a:prstGeom prst="cub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2509838" y="2228850"/>
            <a:ext cx="1295400" cy="914400"/>
          </a:xfrm>
          <a:prstGeom prst="cube">
            <a:avLst/>
          </a:prstGeom>
          <a:solidFill>
            <a:srgbClr val="0033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ube 9"/>
          <p:cNvSpPr/>
          <p:nvPr/>
        </p:nvSpPr>
        <p:spPr>
          <a:xfrm>
            <a:off x="1879600" y="2639616"/>
            <a:ext cx="1295400" cy="914400"/>
          </a:xfrm>
          <a:prstGeom prst="cub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NCAA-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DOD</a:t>
            </a:r>
          </a:p>
        </p:txBody>
      </p:sp>
      <p:sp>
        <p:nvSpPr>
          <p:cNvPr id="11" name="Cube 10"/>
          <p:cNvSpPr/>
          <p:nvPr/>
        </p:nvSpPr>
        <p:spPr>
          <a:xfrm>
            <a:off x="2527300" y="1058466"/>
            <a:ext cx="1295400" cy="914400"/>
          </a:xfrm>
          <a:prstGeom prst="cube">
            <a:avLst/>
          </a:prstGeom>
          <a:solidFill>
            <a:srgbClr val="0033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Mission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Connect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Cube 11"/>
          <p:cNvSpPr/>
          <p:nvPr/>
        </p:nvSpPr>
        <p:spPr>
          <a:xfrm>
            <a:off x="4597400" y="1020366"/>
            <a:ext cx="1295400" cy="914400"/>
          </a:xfrm>
          <a:prstGeom prst="cube">
            <a:avLst/>
          </a:prstGeom>
          <a:solidFill>
            <a:srgbClr val="0033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6172200" y="2418160"/>
            <a:ext cx="1295400" cy="914400"/>
          </a:xfrm>
          <a:prstGeom prst="cub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5473700" y="2958704"/>
            <a:ext cx="1295400" cy="914400"/>
          </a:xfrm>
          <a:prstGeom prst="cub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</a:rPr>
              <a:t>NCAA-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</a:rPr>
              <a:t>15 </a:t>
            </a:r>
            <a:r>
              <a:rPr lang="en-US" sz="1800" b="1" dirty="0" smtClean="0">
                <a:solidFill>
                  <a:schemeClr val="bg1"/>
                </a:solidFill>
              </a:rPr>
              <a:t>year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5" name="Cube 14"/>
          <p:cNvSpPr/>
          <p:nvPr/>
        </p:nvSpPr>
        <p:spPr>
          <a:xfrm>
            <a:off x="1276350" y="3932635"/>
            <a:ext cx="1295400" cy="914400"/>
          </a:xfrm>
          <a:prstGeom prst="cub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CRC</a:t>
            </a:r>
          </a:p>
        </p:txBody>
      </p:sp>
      <p:sp>
        <p:nvSpPr>
          <p:cNvPr id="16" name="Cube 15"/>
          <p:cNvSpPr/>
          <p:nvPr/>
        </p:nvSpPr>
        <p:spPr>
          <a:xfrm>
            <a:off x="3276600" y="3970735"/>
            <a:ext cx="1295400" cy="914400"/>
          </a:xfrm>
          <a:prstGeom prst="cub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GE-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NFL</a:t>
            </a:r>
          </a:p>
        </p:txBody>
      </p:sp>
      <p:sp>
        <p:nvSpPr>
          <p:cNvPr id="17" name="Cube 16"/>
          <p:cNvSpPr/>
          <p:nvPr/>
        </p:nvSpPr>
        <p:spPr>
          <a:xfrm>
            <a:off x="5392738" y="3970735"/>
            <a:ext cx="1295400" cy="914400"/>
          </a:xfrm>
          <a:prstGeom prst="cub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/>
              <a:t>ADAPT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993900" y="1470423"/>
            <a:ext cx="5314950" cy="2840831"/>
            <a:chOff x="1981200" y="1704888"/>
            <a:chExt cx="5314950" cy="3786275"/>
          </a:xfrm>
        </p:grpSpPr>
        <p:sp>
          <p:nvSpPr>
            <p:cNvPr id="22" name="Cube 21"/>
            <p:cNvSpPr/>
            <p:nvPr/>
          </p:nvSpPr>
          <p:spPr bwMode="auto">
            <a:xfrm>
              <a:off x="3937000" y="3098161"/>
              <a:ext cx="1295400" cy="1220303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tx1"/>
                  </a:solidFill>
                  <a:cs typeface="Arial"/>
                </a:rPr>
                <a:t>TED</a:t>
              </a: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 rot="10800000" flipV="1">
              <a:off x="4838700" y="1704888"/>
              <a:ext cx="2457450" cy="1829662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10800000" flipV="1">
              <a:off x="1981200" y="4318465"/>
              <a:ext cx="1955800" cy="1172698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 flipH="1" flipV="1">
              <a:off x="4118915" y="2946614"/>
              <a:ext cx="736308" cy="1588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10800000">
              <a:off x="2427288" y="3017230"/>
              <a:ext cx="1509712" cy="434803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14" idx="2"/>
            </p:cNvCxnSpPr>
            <p:nvPr/>
          </p:nvCxnSpPr>
          <p:spPr bwMode="auto">
            <a:xfrm rot="16200000" flipH="1">
              <a:off x="4950742" y="4206513"/>
              <a:ext cx="626815" cy="393700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>
              <a:off x="3492500" y="2334875"/>
              <a:ext cx="685800" cy="914038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10" idx="4"/>
            </p:cNvCxnSpPr>
            <p:nvPr/>
          </p:nvCxnSpPr>
          <p:spPr bwMode="auto">
            <a:xfrm rot="10800000" flipV="1">
              <a:off x="2857500" y="4199450"/>
              <a:ext cx="1079500" cy="117428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5400000" flipH="1" flipV="1">
              <a:off x="4117328" y="4668370"/>
              <a:ext cx="736308" cy="1587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631743" y="4557172"/>
              <a:ext cx="1067965" cy="590550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ube 18"/>
          <p:cNvSpPr/>
          <p:nvPr/>
        </p:nvSpPr>
        <p:spPr>
          <a:xfrm>
            <a:off x="6794500" y="991791"/>
            <a:ext cx="1295400" cy="914400"/>
          </a:xfrm>
          <a:prstGeom prst="cube">
            <a:avLst/>
          </a:prstGeom>
          <a:solidFill>
            <a:srgbClr val="0033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CENC</a:t>
            </a:r>
          </a:p>
        </p:txBody>
      </p:sp>
      <p:sp>
        <p:nvSpPr>
          <p:cNvPr id="20" name="Cube 19"/>
          <p:cNvSpPr/>
          <p:nvPr/>
        </p:nvSpPr>
        <p:spPr>
          <a:xfrm>
            <a:off x="4081463" y="1489472"/>
            <a:ext cx="1295400" cy="914400"/>
          </a:xfrm>
          <a:prstGeom prst="cube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500" b="1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CENTER- TBI</a:t>
            </a:r>
            <a:endParaRPr lang="en-US" sz="1500" b="1" dirty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Cube 20"/>
          <p:cNvSpPr/>
          <p:nvPr/>
        </p:nvSpPr>
        <p:spPr>
          <a:xfrm>
            <a:off x="1397000" y="1946672"/>
            <a:ext cx="1295400" cy="914400"/>
          </a:xfrm>
          <a:prstGeom prst="cub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/>
              <a:t>TRACK-TBI</a:t>
            </a:r>
          </a:p>
        </p:txBody>
      </p:sp>
      <p:cxnSp>
        <p:nvCxnSpPr>
          <p:cNvPr id="37890" name="Straight Connector 37889"/>
          <p:cNvCxnSpPr/>
          <p:nvPr/>
        </p:nvCxnSpPr>
        <p:spPr>
          <a:xfrm>
            <a:off x="2667001" y="2110978"/>
            <a:ext cx="1414463" cy="3572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2"/>
          <p:cNvSpPr>
            <a:spLocks noGrp="1"/>
          </p:cNvSpPr>
          <p:nvPr>
            <p:ph idx="1"/>
          </p:nvPr>
        </p:nvSpPr>
        <p:spPr>
          <a:xfrm>
            <a:off x="685800" y="1123950"/>
            <a:ext cx="8229600" cy="3886200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400" u="sng" dirty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Among the Many Benefits of Collaboration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 Accelerates </a:t>
            </a:r>
            <a:r>
              <a:rPr lang="en-US" sz="2400" dirty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research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 Increases </a:t>
            </a:r>
            <a:r>
              <a:rPr lang="en-US" sz="2400" dirty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participation in the field of TBI research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 Cross </a:t>
            </a:r>
            <a:r>
              <a:rPr lang="en-US" sz="2400" dirty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fertilization among disciplines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 Innovation</a:t>
            </a:r>
            <a:endParaRPr lang="en-US" sz="2400" dirty="0">
              <a:solidFill>
                <a:schemeClr val="tx1"/>
              </a:solidFill>
              <a:latin typeface="Calibri" pitchFamily="-103" charset="0"/>
              <a:ea typeface="Calibri" pitchFamily="-103" charset="0"/>
              <a:cs typeface="Calibri" pitchFamily="-103" charset="0"/>
            </a:endParaRPr>
          </a:p>
          <a:p>
            <a:pPr marL="0" indent="0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 Provides </a:t>
            </a:r>
            <a:r>
              <a:rPr lang="en-US" sz="2400" dirty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young investigators data source for research opportunity and publication early in career – the future of the field</a:t>
            </a:r>
          </a:p>
          <a:p>
            <a:pPr marL="0" indent="0">
              <a:lnSpc>
                <a:spcPct val="9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 Relationships </a:t>
            </a:r>
            <a:r>
              <a:rPr lang="en-US" sz="2400" dirty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formed and lead to </a:t>
            </a:r>
            <a:r>
              <a:rPr lang="en-US" sz="2400" dirty="0" smtClean="0">
                <a:solidFill>
                  <a:schemeClr val="tx1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further collaboration</a:t>
            </a:r>
            <a:endParaRPr lang="en-US" sz="2400" dirty="0">
              <a:solidFill>
                <a:schemeClr val="tx1"/>
              </a:solidFill>
              <a:latin typeface="Calibri" pitchFamily="-103" charset="0"/>
              <a:ea typeface="Calibri" pitchFamily="-103" charset="0"/>
              <a:cs typeface="Calibri" pitchFamily="-103" charset="0"/>
            </a:endParaRPr>
          </a:p>
          <a:p>
            <a:pPr marL="0" indent="0">
              <a:lnSpc>
                <a:spcPct val="90000"/>
              </a:lnSpc>
            </a:pPr>
            <a:endParaRPr lang="en-US" sz="2400" dirty="0">
              <a:solidFill>
                <a:schemeClr val="tx1"/>
              </a:solidFill>
              <a:latin typeface="Calibri" pitchFamily="-103" charset="0"/>
              <a:ea typeface="Calibri" pitchFamily="-103" charset="0"/>
              <a:cs typeface="Calibri" pitchFamily="-103" charset="0"/>
            </a:endParaRPr>
          </a:p>
        </p:txBody>
      </p:sp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0" y="31057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Collaboration Experience with TRACK-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-103" charset="0"/>
                <a:ea typeface="Calibri" pitchFamily="-103" charset="0"/>
                <a:cs typeface="Calibri" pitchFamily="-103" charset="0"/>
              </a:rPr>
              <a:t>TBI and TED</a:t>
            </a:r>
            <a:endParaRPr lang="en-US" sz="3200" b="1" dirty="0">
              <a:solidFill>
                <a:srgbClr val="0000FF"/>
              </a:solidFill>
              <a:latin typeface="Calibri" pitchFamily="-103" charset="0"/>
              <a:ea typeface="Calibri" pitchFamily="-103" charset="0"/>
              <a:cs typeface="Calibri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Apollo 13 mission contr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90575"/>
            <a:ext cx="5951538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562100" y="57150"/>
            <a:ext cx="6032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/>
              <a:t>Apollo 13: Mission Control</a:t>
            </a: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2489201" y="4324350"/>
            <a:ext cx="38209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/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6846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Brain under water shutterstock_1777926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62051"/>
            <a:ext cx="3371851" cy="324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704850" y="209550"/>
            <a:ext cx="77423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0000FF"/>
                </a:solidFill>
                <a:cs typeface="Arial" charset="0"/>
              </a:rPr>
              <a:t>Traumatic Brain Injury: 2015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241" y="1183481"/>
            <a:ext cx="247470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3200">
                <a:latin typeface="Calibri" charset="0"/>
              </a:rPr>
              <a:t>Classification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3600" b="1">
                <a:solidFill>
                  <a:srgbClr val="0000FF"/>
                </a:solidFill>
                <a:latin typeface="Calibri" charset="0"/>
              </a:rPr>
              <a:t>GCS</a:t>
            </a:r>
          </a:p>
          <a:p>
            <a:pPr algn="ctr" eaLnBrk="1" hangingPunct="1"/>
            <a:r>
              <a:rPr lang="en-US" sz="2000">
                <a:latin typeface="Calibri" charset="0"/>
              </a:rPr>
              <a:t>(Glasgow Coma Scale)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83330" y="1183481"/>
            <a:ext cx="284164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3200">
                <a:latin typeface="Calibri" charset="0"/>
              </a:rPr>
              <a:t>Outcome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3600" b="1">
                <a:solidFill>
                  <a:srgbClr val="0000FF"/>
                </a:solidFill>
                <a:latin typeface="Calibri" charset="0"/>
              </a:rPr>
              <a:t>GOS</a:t>
            </a:r>
          </a:p>
          <a:p>
            <a:pPr algn="ctr" eaLnBrk="1" hangingPunct="1"/>
            <a:r>
              <a:rPr lang="en-US" sz="2000">
                <a:latin typeface="Calibri" charset="0"/>
              </a:rPr>
              <a:t>(Glasgow Outcome Scale)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73119" y="2762768"/>
            <a:ext cx="2296923" cy="1293179"/>
            <a:chOff x="173457" y="3321860"/>
            <a:chExt cx="2296477" cy="1725406"/>
          </a:xfrm>
        </p:grpSpPr>
        <p:sp>
          <p:nvSpPr>
            <p:cNvPr id="15372" name="Rectangle 12"/>
            <p:cNvSpPr>
              <a:spLocks noChangeArrowheads="1"/>
            </p:cNvSpPr>
            <p:nvPr/>
          </p:nvSpPr>
          <p:spPr bwMode="auto">
            <a:xfrm rot="20277554">
              <a:off x="173457" y="3751488"/>
              <a:ext cx="841596" cy="615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0000FF"/>
                  </a:solidFill>
                  <a:latin typeface="Calibri" charset="0"/>
                </a:rPr>
                <a:t>Mild</a:t>
              </a:r>
            </a:p>
          </p:txBody>
        </p:sp>
        <p:sp>
          <p:nvSpPr>
            <p:cNvPr id="15373" name="Rectangle 13"/>
            <p:cNvSpPr>
              <a:spLocks noChangeArrowheads="1"/>
            </p:cNvSpPr>
            <p:nvPr/>
          </p:nvSpPr>
          <p:spPr bwMode="auto">
            <a:xfrm rot="1119262">
              <a:off x="1361490" y="3321860"/>
              <a:ext cx="1108444" cy="615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0000FF"/>
                  </a:solidFill>
                  <a:latin typeface="Calibri" charset="0"/>
                </a:rPr>
                <a:t>Severe</a:t>
              </a:r>
            </a:p>
          </p:txBody>
        </p:sp>
        <p:sp>
          <p:nvSpPr>
            <p:cNvPr id="15374" name="Rectangle 15"/>
            <p:cNvSpPr>
              <a:spLocks noChangeArrowheads="1"/>
            </p:cNvSpPr>
            <p:nvPr/>
          </p:nvSpPr>
          <p:spPr bwMode="auto">
            <a:xfrm rot="21219322">
              <a:off x="449893" y="4431296"/>
              <a:ext cx="1674745" cy="615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0000FF"/>
                  </a:solidFill>
                  <a:latin typeface="Calibri" charset="0"/>
                </a:rPr>
                <a:t>Concussion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564259" y="2776001"/>
            <a:ext cx="2629040" cy="1265519"/>
            <a:chOff x="6563923" y="3405433"/>
            <a:chExt cx="2629313" cy="1687158"/>
          </a:xfrm>
        </p:grpSpPr>
        <p:sp>
          <p:nvSpPr>
            <p:cNvPr id="15369" name="Rectangle 16"/>
            <p:cNvSpPr>
              <a:spLocks noChangeArrowheads="1"/>
            </p:cNvSpPr>
            <p:nvPr/>
          </p:nvSpPr>
          <p:spPr bwMode="auto">
            <a:xfrm rot="20277554">
              <a:off x="6563923" y="3678603"/>
              <a:ext cx="1035881" cy="61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0000FF"/>
                  </a:solidFill>
                  <a:latin typeface="Calibri" charset="0"/>
                </a:rPr>
                <a:t>Death</a:t>
              </a:r>
            </a:p>
          </p:txBody>
        </p:sp>
        <p:sp>
          <p:nvSpPr>
            <p:cNvPr id="15370" name="Rectangle 17"/>
            <p:cNvSpPr>
              <a:spLocks noChangeArrowheads="1"/>
            </p:cNvSpPr>
            <p:nvPr/>
          </p:nvSpPr>
          <p:spPr bwMode="auto">
            <a:xfrm rot="1119262">
              <a:off x="7542190" y="3405433"/>
              <a:ext cx="1651046" cy="61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0000FF"/>
                  </a:solidFill>
                  <a:latin typeface="Calibri" charset="0"/>
                </a:rPr>
                <a:t>Vegetative</a:t>
              </a:r>
            </a:p>
          </p:txBody>
        </p:sp>
        <p:sp>
          <p:nvSpPr>
            <p:cNvPr id="15371" name="Rectangle 19"/>
            <p:cNvSpPr>
              <a:spLocks noChangeArrowheads="1"/>
            </p:cNvSpPr>
            <p:nvPr/>
          </p:nvSpPr>
          <p:spPr bwMode="auto">
            <a:xfrm rot="21219322">
              <a:off x="6758981" y="4477111"/>
              <a:ext cx="2174231" cy="615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0000FF"/>
                  </a:solidFill>
                  <a:latin typeface="Calibri" charset="0"/>
                </a:rPr>
                <a:t>Good Recovery</a:t>
              </a:r>
            </a:p>
          </p:txBody>
        </p:sp>
      </p:grpSp>
      <p:sp>
        <p:nvSpPr>
          <p:cNvPr id="15368" name="TextBox 30"/>
          <p:cNvSpPr txBox="1">
            <a:spLocks noChangeArrowheads="1"/>
          </p:cNvSpPr>
          <p:nvPr/>
        </p:nvSpPr>
        <p:spPr bwMode="auto">
          <a:xfrm>
            <a:off x="574676" y="4476750"/>
            <a:ext cx="80238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 dirty="0">
                <a:cs typeface="Arial" charset="0"/>
              </a:rPr>
              <a:t>A Complex and Heterogeneous Disease</a:t>
            </a:r>
          </a:p>
        </p:txBody>
      </p:sp>
    </p:spTree>
    <p:extLst>
      <p:ext uri="{BB962C8B-B14F-4D97-AF65-F5344CB8AC3E}">
        <p14:creationId xmlns:p14="http://schemas.microsoft.com/office/powerpoint/2010/main" val="24570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ilo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2" y="2286000"/>
            <a:ext cx="646535" cy="80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Silo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6" y="3371850"/>
            <a:ext cx="701287" cy="70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Silo 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085851"/>
            <a:ext cx="672164" cy="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Silo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1" y="1257300"/>
            <a:ext cx="701287" cy="70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Silo 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3314700"/>
            <a:ext cx="672164" cy="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Silo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2" y="2269332"/>
            <a:ext cx="646535" cy="80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6"/>
          <p:cNvSpPr>
            <a:spLocks/>
          </p:cNvSpPr>
          <p:nvPr/>
        </p:nvSpPr>
        <p:spPr bwMode="auto">
          <a:xfrm>
            <a:off x="304801" y="237035"/>
            <a:ext cx="8458199" cy="4297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3" bIns="0" anchor="ctr">
            <a:prstTxWarp prst="textNoShape">
              <a:avLst/>
            </a:prstTxWarp>
          </a:bodyPr>
          <a:lstStyle/>
          <a:p>
            <a:pPr marL="36513" algn="ctr">
              <a:spcAft>
                <a:spcPts val="600"/>
              </a:spcAft>
            </a:pPr>
            <a:r>
              <a:rPr lang="en-US" sz="5400" dirty="0"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Old </a:t>
            </a:r>
            <a:r>
              <a:rPr lang="en-US" sz="5400" dirty="0" smtClean="0"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Model - Competition</a:t>
            </a:r>
            <a:endParaRPr lang="en-US" sz="5400" dirty="0"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6477002" y="971550"/>
            <a:ext cx="2285999" cy="313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u="sng" dirty="0" smtClean="0">
                <a:solidFill>
                  <a:srgbClr val="0000FF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Silos</a:t>
            </a:r>
          </a:p>
          <a:p>
            <a:pPr algn="ctr">
              <a:lnSpc>
                <a:spcPct val="11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Papers</a:t>
            </a:r>
          </a:p>
          <a:p>
            <a:pPr algn="ctr">
              <a:lnSpc>
                <a:spcPct val="11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Grants</a:t>
            </a:r>
          </a:p>
          <a:p>
            <a:pPr algn="ctr">
              <a:lnSpc>
                <a:spcPct val="11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IP</a:t>
            </a:r>
          </a:p>
          <a:p>
            <a:pPr algn="ctr">
              <a:lnSpc>
                <a:spcPct val="11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Money</a:t>
            </a:r>
            <a:endParaRPr lang="en-US" sz="3200" b="1" dirty="0">
              <a:solidFill>
                <a:srgbClr val="FF0000"/>
              </a:solidFill>
              <a:latin typeface="Arial" pitchFamily="-103" charset="0"/>
              <a:ea typeface="Arial" pitchFamily="-103" charset="0"/>
              <a:cs typeface="Arial" pitchFamily="-103" charset="0"/>
            </a:endParaRPr>
          </a:p>
        </p:txBody>
      </p:sp>
      <p:pic>
        <p:nvPicPr>
          <p:cNvPr id="19466" name="Picture 16" descr="Analytics-Eye-on-Big-Dat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085851"/>
            <a:ext cx="838748" cy="88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7" descr="Analytics computer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3371850"/>
            <a:ext cx="1286080" cy="66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8" descr="Data Analysis graph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2400300"/>
            <a:ext cx="1295400" cy="71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9" descr="pfizer logo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0" y="1226345"/>
            <a:ext cx="1262782" cy="56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20" descr="GE 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8801" y="2286000"/>
            <a:ext cx="1020477" cy="7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52400" y="408533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000FF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No single investigator, institution, or company can solve this problem</a:t>
            </a:r>
            <a:endParaRPr lang="en-US" sz="2000" b="1" i="1" dirty="0">
              <a:solidFill>
                <a:srgbClr val="FF0000"/>
              </a:solidFill>
              <a:latin typeface="Arial" pitchFamily="-103" charset="0"/>
              <a:ea typeface="Arial" pitchFamily="-103" charset="0"/>
              <a:cs typeface="Arial" pitchFamily="-103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" y="4171950"/>
            <a:ext cx="8305800" cy="971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Why don’t we just share the data?</a:t>
            </a:r>
            <a:endParaRPr lang="en-US" b="1" i="1" dirty="0">
              <a:solidFill>
                <a:srgbClr val="FF0000"/>
              </a:solidFill>
              <a:latin typeface="Arial" pitchFamily="-103" charset="0"/>
              <a:ea typeface="Arial" pitchFamily="-103" charset="0"/>
              <a:cs typeface="Arial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20 at 6.22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281"/>
            <a:ext cx="7315200" cy="30059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3181350"/>
            <a:ext cx="845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 Data Sharing Is Harder Than You Think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  Most current </a:t>
            </a:r>
            <a:r>
              <a:rPr lang="en-US" sz="2000" dirty="0">
                <a:latin typeface="Arial"/>
                <a:cs typeface="Arial"/>
              </a:rPr>
              <a:t>i</a:t>
            </a:r>
            <a:r>
              <a:rPr lang="en-US" sz="2000" dirty="0" smtClean="0">
                <a:latin typeface="Arial"/>
                <a:cs typeface="Arial"/>
              </a:rPr>
              <a:t>ncentives </a:t>
            </a:r>
            <a:r>
              <a:rPr lang="en-US" sz="2000" dirty="0">
                <a:latin typeface="Arial"/>
                <a:cs typeface="Arial"/>
              </a:rPr>
              <a:t>e</a:t>
            </a:r>
            <a:r>
              <a:rPr lang="en-US" sz="2000" dirty="0" smtClean="0">
                <a:latin typeface="Arial"/>
                <a:cs typeface="Arial"/>
              </a:rPr>
              <a:t>ncourage </a:t>
            </a:r>
            <a:r>
              <a:rPr lang="en-US" sz="2000" dirty="0">
                <a:latin typeface="Arial"/>
                <a:cs typeface="Arial"/>
              </a:rPr>
              <a:t>h</a:t>
            </a:r>
            <a:r>
              <a:rPr lang="en-US" sz="2000" dirty="0" smtClean="0">
                <a:latin typeface="Arial"/>
                <a:cs typeface="Arial"/>
              </a:rPr>
              <a:t>oarding of data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  Authorship 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  Funding, Recognition, and Promotion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  Publication Policies</a:t>
            </a:r>
          </a:p>
          <a:p>
            <a:pPr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IP</a:t>
            </a:r>
            <a:r>
              <a:rPr lang="en-US" sz="2000" dirty="0">
                <a:latin typeface="Arial"/>
                <a:cs typeface="Arial"/>
              </a:rPr>
              <a:t>, Money</a:t>
            </a:r>
            <a:endParaRPr lang="en-US" sz="20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20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9" y="57150"/>
            <a:ext cx="7392701" cy="415249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5562600" y="666750"/>
            <a:ext cx="1981200" cy="1676400"/>
          </a:xfrm>
          <a:prstGeom prst="hexagon">
            <a:avLst/>
          </a:prstGeom>
          <a:solidFill>
            <a:srgbClr val="C5092F"/>
          </a:solidFill>
          <a:ln w="57150" cmpd="sng">
            <a:solidFill>
              <a:srgbClr val="B3B3B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Papers</a:t>
            </a:r>
          </a:p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Grants</a:t>
            </a:r>
          </a:p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IP</a:t>
            </a:r>
          </a:p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Money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80090" y="2854464"/>
            <a:ext cx="495891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rial" pitchFamily="-103" charset="0"/>
                <a:ea typeface="Arial" pitchFamily="-103" charset="0"/>
                <a:cs typeface="Arial" pitchFamily="-103" charset="0"/>
              </a:rPr>
              <a:t>Accelerate Research</a:t>
            </a:r>
            <a:endParaRPr lang="en-US" sz="40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49953" y="3705762"/>
            <a:ext cx="4405072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rial" pitchFamily="-103" charset="0"/>
                <a:ea typeface="Arial" pitchFamily="-103" charset="0"/>
                <a:cs typeface="Arial" pitchFamily="-103" charset="0"/>
              </a:rPr>
              <a:t>Create Knowledge</a:t>
            </a:r>
            <a:endParaRPr lang="en-US" sz="40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92815" y="4454664"/>
            <a:ext cx="42613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-103" charset="0"/>
                <a:ea typeface="Arial" pitchFamily="-103" charset="0"/>
                <a:cs typeface="Arial" pitchFamily="-103" charset="0"/>
              </a:rPr>
              <a:t>Improve Outcome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rrier_Inok_226x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47274"/>
            <a:ext cx="6248400" cy="3110377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381000" y="114301"/>
            <a:ext cx="8229600" cy="6488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3" bIns="0" anchor="ctr">
            <a:prstTxWarp prst="textNoShape">
              <a:avLst/>
            </a:prstTxWarp>
          </a:bodyPr>
          <a:lstStyle/>
          <a:p>
            <a:pPr marL="36513" algn="ctr">
              <a:spcAft>
                <a:spcPts val="600"/>
              </a:spcAft>
            </a:pPr>
            <a:r>
              <a:rPr lang="en-US" sz="5400" dirty="0"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Collaboration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914400"/>
            <a:ext cx="9144000" cy="3849291"/>
            <a:chOff x="0" y="1219200"/>
            <a:chExt cx="9144000" cy="5132388"/>
          </a:xfrm>
        </p:grpSpPr>
        <p:pic>
          <p:nvPicPr>
            <p:cNvPr id="9" name="Picture 2" descr="Collaboration in business network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9138" y="1219200"/>
              <a:ext cx="7662862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6"/>
            <p:cNvSpPr>
              <a:spLocks/>
            </p:cNvSpPr>
            <p:nvPr/>
          </p:nvSpPr>
          <p:spPr bwMode="auto">
            <a:xfrm>
              <a:off x="0" y="5486400"/>
              <a:ext cx="9144000" cy="8651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23" bIns="0" anchor="ctr">
              <a:prstTxWarp prst="textNoShape">
                <a:avLst/>
              </a:prstTxWarp>
            </a:bodyPr>
            <a:lstStyle/>
            <a:p>
              <a:pPr marL="36513" algn="ctr">
                <a:spcAft>
                  <a:spcPts val="600"/>
                </a:spcAft>
              </a:pPr>
              <a:r>
                <a:rPr lang="en-US" sz="4000" dirty="0">
                  <a:latin typeface="Arial" pitchFamily="-103" charset="0"/>
                  <a:ea typeface="Arial" pitchFamily="-103" charset="0"/>
                  <a:cs typeface="Arial" pitchFamily="-103" charset="0"/>
                  <a:sym typeface="Arial" pitchFamily="-103" charset="0"/>
                </a:rPr>
                <a:t>Early and Open with Shared Rewards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7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85900"/>
            <a:ext cx="8229600" cy="30861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Shared leadership responsibility, decision-making authority, data, and credit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1"/>
                </a:solidFill>
              </a:rPr>
              <a:t>Each member brings specific expertise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tx1"/>
                </a:solidFill>
              </a:rPr>
              <a:t>Regular interactive meetings – virtual and in-person</a:t>
            </a:r>
          </a:p>
          <a:p>
            <a:pPr>
              <a:spcAft>
                <a:spcPts val="1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8575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How to Establish a Culture of Collaboration: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 Team Science and Communication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763000" cy="30861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Publication and Authorship Guidelines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Data Use Agreement (data in/ data out)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Collaboration Agreement (</a:t>
            </a:r>
            <a:r>
              <a:rPr lang="en-US" sz="2400" dirty="0" err="1" smtClean="0">
                <a:solidFill>
                  <a:schemeClr val="tx1"/>
                </a:solidFill>
              </a:rPr>
              <a:t>Academ</a:t>
            </a:r>
            <a:r>
              <a:rPr lang="en-US" sz="2400" dirty="0" smtClean="0">
                <a:solidFill>
                  <a:schemeClr val="tx1"/>
                </a:solidFill>
              </a:rPr>
              <a:t>/Private)</a:t>
            </a:r>
          </a:p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tx1"/>
                </a:solidFill>
                <a:ea typeface="ＭＳ Ｐゴシック" pitchFamily="-103" charset="-128"/>
                <a:cs typeface="ＭＳ Ｐゴシック" pitchFamily="-103" charset="-128"/>
              </a:rPr>
              <a:t>Analysis plans posted for sharing among collaborators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28575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How to Establish a Culture of Collaboration: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Circumvent Barriers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0" y="4132659"/>
            <a:ext cx="9144000" cy="6488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23" bIns="0" anchor="ctr">
            <a:prstTxWarp prst="textNoShape">
              <a:avLst/>
            </a:prstTxWarp>
          </a:bodyPr>
          <a:lstStyle/>
          <a:p>
            <a:pPr marL="36513" algn="ctr">
              <a:spcAft>
                <a:spcPts val="600"/>
              </a:spcAft>
            </a:pPr>
            <a:r>
              <a:rPr lang="en-US" sz="3600" b="1" i="1" dirty="0" smtClean="0">
                <a:solidFill>
                  <a:srgbClr val="FF0000"/>
                </a:solidFill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Guarantee shared rewards </a:t>
            </a:r>
          </a:p>
          <a:p>
            <a:pPr marL="36513" algn="ctr">
              <a:spcAft>
                <a:spcPts val="600"/>
              </a:spcAft>
            </a:pPr>
            <a:r>
              <a:rPr lang="en-US" sz="3600" b="1" i="1" dirty="0" smtClean="0">
                <a:solidFill>
                  <a:srgbClr val="FF0000"/>
                </a:solidFill>
                <a:latin typeface="Arial" pitchFamily="-103" charset="0"/>
                <a:ea typeface="Arial" pitchFamily="-103" charset="0"/>
                <a:cs typeface="Arial" pitchFamily="-103" charset="0"/>
                <a:sym typeface="Arial" pitchFamily="-103" charset="0"/>
              </a:rPr>
              <a:t>and promote collaboration</a:t>
            </a:r>
            <a:endParaRPr lang="en-US" sz="3600" b="1" i="1" dirty="0">
              <a:solidFill>
                <a:srgbClr val="FF0000"/>
              </a:solidFill>
              <a:latin typeface="Arial" pitchFamily="-103" charset="0"/>
              <a:ea typeface="Arial" pitchFamily="-103" charset="0"/>
              <a:cs typeface="Arial" pitchFamily="-103" charset="0"/>
              <a:sym typeface="Arial" pitchFamily="-1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1066800" y="857250"/>
            <a:ext cx="7162800" cy="326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-5715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One Mind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 Porta</a:t>
            </a:r>
            <a:r>
              <a:rPr lang="en-US" sz="5400" b="1" kern="0" noProof="0" dirty="0" smtClean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l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cropped-web-long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657601"/>
            <a:ext cx="7086600" cy="14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9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54737</TotalTime>
  <Words>317</Words>
  <Application>Microsoft Office PowerPoint</Application>
  <PresentationFormat>On-screen Show (16:9)</PresentationFormat>
  <Paragraphs>86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Times New Roman</vt:lpstr>
      <vt:lpstr>Default Design</vt:lpstr>
      <vt:lpstr>Microsoft PowerPoint 97-2003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Traumatic Brain Injury in the United States</dc:title>
  <dc:creator>Sandy Stutman</dc:creator>
  <cp:lastModifiedBy>Feats Inc</cp:lastModifiedBy>
  <cp:revision>229</cp:revision>
  <dcterms:created xsi:type="dcterms:W3CDTF">2015-04-21T13:05:47Z</dcterms:created>
  <dcterms:modified xsi:type="dcterms:W3CDTF">2015-05-27T17:52:12Z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1307200101</vt:i4>
  </property>
  <property fmtid="{D5CDD505-2E9C-101B-9397-08002B2CF9AE}" pid="3" name="_EmailSubject">
    <vt:lpwstr>TBI in US PowerPoint</vt:lpwstr>
  </property>
  <property fmtid="{D5CDD505-2E9C-101B-9397-08002B2CF9AE}" pid="4" name="_AuthorEmail">
    <vt:lpwstr>WFR7@cdc.gov</vt:lpwstr>
  </property>
  <property fmtid="{D5CDD505-2E9C-101B-9397-08002B2CF9AE}" pid="5" name="_AuthorEmailDisplayName">
    <vt:lpwstr>Rutland-Brown, Wesley</vt:lpwstr>
  </property>
  <property fmtid="{D5CDD505-2E9C-101B-9397-08002B2CF9AE}" pid="6" name="_ReviewingToolsShownOnce">
    <vt:lpwstr/>
  </property>
</Properties>
</file>